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99" r:id="rId2"/>
    <p:sldId id="280" r:id="rId3"/>
    <p:sldId id="256" r:id="rId4"/>
    <p:sldId id="311" r:id="rId5"/>
    <p:sldId id="307" r:id="rId6"/>
    <p:sldId id="308" r:id="rId7"/>
    <p:sldId id="309" r:id="rId8"/>
    <p:sldId id="312" r:id="rId9"/>
    <p:sldId id="310" r:id="rId10"/>
    <p:sldId id="313" r:id="rId11"/>
    <p:sldId id="314" r:id="rId12"/>
    <p:sldId id="315" r:id="rId13"/>
    <p:sldId id="316" r:id="rId14"/>
    <p:sldId id="317" r:id="rId15"/>
    <p:sldId id="318" r:id="rId16"/>
    <p:sldId id="30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9900"/>
    <a:srgbClr val="800000"/>
    <a:srgbClr val="996633"/>
    <a:srgbClr val="9933FF"/>
    <a:srgbClr val="66FF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0822" autoAdjust="0"/>
  </p:normalViewPr>
  <p:slideViewPr>
    <p:cSldViewPr>
      <p:cViewPr varScale="1">
        <p:scale>
          <a:sx n="79" d="100"/>
          <a:sy n="79" d="100"/>
        </p:scale>
        <p:origin x="-106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A76C66-F45A-4F11-945A-4CB3DF50DC52}" type="datetimeFigureOut">
              <a:rPr lang="en-US" smtClean="0"/>
              <a:pPr/>
              <a:t>9/28/2015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16A044-E4FC-4874-B858-63DCF5A24C92}" type="slidenum">
              <a:rPr lang="en-US" smtClean="0"/>
              <a:pPr/>
              <a:t>‹#›</a:t>
            </a:fld>
            <a:endParaRPr lang="en-US"/>
          </a:p>
        </p:txBody>
      </p:sp>
    </p:spTree>
    <p:extLst>
      <p:ext uri="{BB962C8B-B14F-4D97-AF65-F5344CB8AC3E}">
        <p14:creationId xmlns="" xmlns:p14="http://schemas.microsoft.com/office/powerpoint/2010/main" val="2561267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9/28/2015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9/28/2015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9/28/2015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9/28/2015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9/28/2015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9/28/2015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9/28/2015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9/28/2015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spd="slow">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9/28/2015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cover dir="u"/>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4876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user\Desktop\Bitmap in Cover 5 &amp; 6.cdr.jpg"/>
          <p:cNvPicPr>
            <a:picLocks noChangeAspect="1" noChangeArrowheads="1"/>
          </p:cNvPicPr>
          <p:nvPr/>
        </p:nvPicPr>
        <p:blipFill>
          <a:blip r:embed="rId2" cstate="print"/>
          <a:srcRect t="3279" b="26220"/>
          <a:stretch>
            <a:fillRect/>
          </a:stretch>
        </p:blipFill>
        <p:spPr bwMode="auto">
          <a:xfrm>
            <a:off x="1295400" y="0"/>
            <a:ext cx="6867969" cy="6553200"/>
          </a:xfrm>
          <a:prstGeom prst="rect">
            <a:avLst/>
          </a:prstGeom>
          <a:noFill/>
        </p:spPr>
      </p:pic>
      <p:sp>
        <p:nvSpPr>
          <p:cNvPr id="6" name="Rectangle 5"/>
          <p:cNvSpPr/>
          <p:nvPr/>
        </p:nvSpPr>
        <p:spPr>
          <a:xfrm>
            <a:off x="0" y="4648200"/>
            <a:ext cx="9144000" cy="2209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4800" y="6248400"/>
            <a:ext cx="8534400" cy="457200"/>
          </a:xfrm>
        </p:spPr>
        <p:txBody>
          <a:bodyPr>
            <a:normAutofit/>
          </a:bodyPr>
          <a:lstStyle/>
          <a:p>
            <a:pPr algn="ctr"/>
            <a:r>
              <a:rPr lang="en-US" sz="1500" b="1" cap="none" dirty="0">
                <a:solidFill>
                  <a:schemeClr val="tx1"/>
                </a:solidFill>
                <a:effectLst/>
                <a:latin typeface="Arial" pitchFamily="34" charset="0"/>
                <a:cs typeface="Arial" pitchFamily="34" charset="0"/>
              </a:rPr>
              <a:t>CATECHETICAL TEXTBOOK SERIES OF THE SYRO - MALABAR CHURCH</a:t>
            </a:r>
          </a:p>
        </p:txBody>
      </p:sp>
      <p:sp>
        <p:nvSpPr>
          <p:cNvPr id="7" name="Title 1"/>
          <p:cNvSpPr txBox="1">
            <a:spLocks/>
          </p:cNvSpPr>
          <p:nvPr/>
        </p:nvSpPr>
        <p:spPr>
          <a:xfrm rot="16200000">
            <a:off x="-1600199" y="2286000"/>
            <a:ext cx="4572000" cy="6096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normalizeH="0" baseline="0" noProof="0" dirty="0">
                <a:uLnTx/>
                <a:uFillTx/>
                <a:latin typeface="Arial" pitchFamily="34" charset="0"/>
                <a:ea typeface="+mj-ea"/>
                <a:cs typeface="Arial" pitchFamily="34" charset="0"/>
              </a:rPr>
              <a:t>ON THE PATH OF SALVATION - 6</a:t>
            </a:r>
          </a:p>
        </p:txBody>
      </p:sp>
      <p:sp>
        <p:nvSpPr>
          <p:cNvPr id="8" name="Title 1"/>
          <p:cNvSpPr txBox="1">
            <a:spLocks/>
          </p:cNvSpPr>
          <p:nvPr/>
        </p:nvSpPr>
        <p:spPr>
          <a:xfrm>
            <a:off x="1295400" y="4800600"/>
            <a:ext cx="6629400" cy="1828800"/>
          </a:xfrm>
          <a:prstGeom prst="rect">
            <a:avLst/>
          </a:prstGeom>
        </p:spPr>
        <p:txBody>
          <a:bodyPr vert="horz" anchor="t">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500" b="1" dirty="0">
                <a:ln w="28575">
                  <a:solidFill>
                    <a:schemeClr val="bg1"/>
                  </a:solidFill>
                </a:ln>
                <a:solidFill>
                  <a:srgbClr val="FF0000"/>
                </a:solidFill>
                <a:latin typeface="Cooper Std Black" pitchFamily="18" charset="0"/>
                <a:ea typeface="+mj-ea"/>
                <a:cs typeface="Times New Roman" pitchFamily="18" charset="0"/>
              </a:rPr>
              <a:t>PEOPLE WHO</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Times New Roman" pitchFamily="18" charset="0"/>
              </a:rPr>
              <a:t>EXPERIENCED JESUS</a:t>
            </a:r>
            <a:endPar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Arial" pitchFamily="34" charset="0"/>
            </a:endParaRPr>
          </a:p>
        </p:txBody>
      </p:sp>
      <p:sp>
        <p:nvSpPr>
          <p:cNvPr id="9" name="Chord 8"/>
          <p:cNvSpPr/>
          <p:nvPr/>
        </p:nvSpPr>
        <p:spPr>
          <a:xfrm rot="1474083">
            <a:off x="8018000" y="5345893"/>
            <a:ext cx="1765689" cy="1199332"/>
          </a:xfrm>
          <a:prstGeom prst="chord">
            <a:avLst>
              <a:gd name="adj1" fmla="val 2689439"/>
              <a:gd name="adj2" fmla="val 161592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382000" y="5334000"/>
            <a:ext cx="685800" cy="861774"/>
          </a:xfrm>
          <a:prstGeom prst="rect">
            <a:avLst/>
          </a:prstGeom>
          <a:noFill/>
        </p:spPr>
        <p:txBody>
          <a:bodyPr wrap="square" rtlCol="0">
            <a:spAutoFit/>
          </a:bodyPr>
          <a:lstStyle/>
          <a:p>
            <a:r>
              <a:rPr lang="en-US" sz="5000" b="1" dirty="0">
                <a:latin typeface="Cooper Std Black" pitchFamily="18" charset="0"/>
              </a:rPr>
              <a:t>6</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p:val>
                                            <p:fltVal val="0"/>
                                          </p:val>
                                        </p:tav>
                                        <p:tav tm="100000">
                                          <p:val>
                                            <p:strVal val="#ppt_w"/>
                                          </p:val>
                                        </p:tav>
                                      </p:tavLst>
                                    </p:anim>
                                    <p:anim calcmode="lin" valueType="num">
                                      <p:cBhvr>
                                        <p:cTn id="8" dur="5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000" fill="hold"/>
                                        <p:tgtEl>
                                          <p:spTgt spid="10"/>
                                        </p:tgtEl>
                                        <p:attrNameLst>
                                          <p:attrName>ppt_w</p:attrName>
                                        </p:attrNameLst>
                                      </p:cBhvr>
                                      <p:tavLst>
                                        <p:tav tm="0">
                                          <p:val>
                                            <p:fltVal val="0"/>
                                          </p:val>
                                        </p:tav>
                                        <p:tav tm="100000">
                                          <p:val>
                                            <p:strVal val="#ppt_w"/>
                                          </p:val>
                                        </p:tav>
                                      </p:tavLst>
                                    </p:anim>
                                    <p:anim calcmode="lin" valueType="num">
                                      <p:cBhvr>
                                        <p:cTn id="13" dur="20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7000"/>
                            </p:stCondLst>
                            <p:childTnLst>
                              <p:par>
                                <p:cTn id="15" presetID="2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9000"/>
                            </p:stCondLst>
                            <p:childTnLst>
                              <p:par>
                                <p:cTn id="20" presetID="2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fltVal val="0"/>
                                          </p:val>
                                        </p:tav>
                                        <p:tav tm="100000">
                                          <p:val>
                                            <p:strVal val="#ppt_w"/>
                                          </p:val>
                                        </p:tav>
                                      </p:tavLst>
                                    </p:anim>
                                    <p:anim calcmode="lin" valueType="num">
                                      <p:cBhvr>
                                        <p:cTn id="23" dur="2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2362200"/>
            <a:ext cx="8534400" cy="2362200"/>
          </a:xfrm>
          <a:prstGeom prst="rect">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 y="1981200"/>
            <a:ext cx="8534400" cy="236220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914400" y="2057400"/>
            <a:ext cx="7315200" cy="838200"/>
          </a:xfrm>
        </p:spPr>
        <p:txBody>
          <a:bodyPr>
            <a:normAutofit/>
          </a:bodyPr>
          <a:lstStyle/>
          <a:p>
            <a:pPr algn="ctr"/>
            <a:r>
              <a:rPr lang="en-US" sz="3500" b="1" dirty="0">
                <a:solidFill>
                  <a:srgbClr val="FF00FF"/>
                </a:solidFill>
                <a:latin typeface="Cooper Std Black" pitchFamily="18" charset="0"/>
                <a:cs typeface="Times New Roman" pitchFamily="18" charset="0"/>
              </a:rPr>
              <a:t>Let us pray</a:t>
            </a:r>
          </a:p>
        </p:txBody>
      </p:sp>
      <p:sp>
        <p:nvSpPr>
          <p:cNvPr id="5" name="Content Placeholder 2"/>
          <p:cNvSpPr>
            <a:spLocks noGrp="1"/>
          </p:cNvSpPr>
          <p:nvPr>
            <p:ph idx="1"/>
          </p:nvPr>
        </p:nvSpPr>
        <p:spPr>
          <a:xfrm>
            <a:off x="76200" y="2819400"/>
            <a:ext cx="8458200" cy="1143000"/>
          </a:xfrm>
        </p:spPr>
        <p:txBody>
          <a:bodyPr>
            <a:noAutofit/>
          </a:bodyPr>
          <a:lstStyle/>
          <a:p>
            <a:pPr algn="ctr">
              <a:buNone/>
            </a:pPr>
            <a:r>
              <a:rPr lang="en-US" sz="3000" dirty="0">
                <a:solidFill>
                  <a:schemeClr val="tx1"/>
                </a:solidFill>
                <a:latin typeface="Arial Narrow" pitchFamily="34" charset="0"/>
                <a:cs typeface="Times New Roman" pitchFamily="18" charset="0"/>
              </a:rPr>
              <a:t>O! Jesus, who transformed water into wine at Cana through the intercession of Mary, teach us to face the problems and difficulties of our life by trusting in you.</a:t>
            </a:r>
            <a:endParaRPr lang="en-US" sz="3000" dirty="0">
              <a:solidFill>
                <a:schemeClr val="tx1"/>
              </a:solidFill>
              <a:latin typeface="Arial Narrow" pitchFamily="34" charset="0"/>
              <a:cs typeface="Times New Roman" pitchFamily="18"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 y="2667000"/>
            <a:ext cx="8991600" cy="2362200"/>
          </a:xfrm>
          <a:prstGeom prst="roundRect">
            <a:avLst>
              <a:gd name="adj" fmla="val 18137"/>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 y="2514600"/>
            <a:ext cx="8991600" cy="2362200"/>
          </a:xfrm>
          <a:prstGeom prst="roundRect">
            <a:avLst>
              <a:gd name="adj" fmla="val 1813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3124200"/>
            <a:ext cx="9144000" cy="838200"/>
          </a:xfrm>
        </p:spPr>
        <p:txBody>
          <a:bodyPr>
            <a:noAutofit/>
          </a:bodyPr>
          <a:lstStyle/>
          <a:p>
            <a:pPr algn="ctr"/>
            <a:r>
              <a:rPr lang="en-US" sz="3500" b="1" dirty="0">
                <a:solidFill>
                  <a:srgbClr val="002060"/>
                </a:solidFill>
                <a:latin typeface="Cooper Std Black" pitchFamily="18" charset="0"/>
                <a:cs typeface="Times New Roman" pitchFamily="18" charset="0"/>
              </a:rPr>
              <a:t>Read the word of god:</a:t>
            </a:r>
            <a:br>
              <a:rPr lang="en-US" sz="3500" b="1" dirty="0">
                <a:solidFill>
                  <a:srgbClr val="002060"/>
                </a:solidFill>
                <a:latin typeface="Cooper Std Black" pitchFamily="18" charset="0"/>
                <a:cs typeface="Times New Roman" pitchFamily="18" charset="0"/>
              </a:rPr>
            </a:br>
            <a:endParaRPr lang="en-US" sz="3500" b="1" dirty="0">
              <a:solidFill>
                <a:srgbClr val="002060"/>
              </a:solidFill>
              <a:latin typeface="Cooper Std Black" pitchFamily="18" charset="0"/>
              <a:cs typeface="Times New Roman" pitchFamily="18" charset="0"/>
            </a:endParaRPr>
          </a:p>
        </p:txBody>
      </p:sp>
      <p:sp>
        <p:nvSpPr>
          <p:cNvPr id="5" name="Content Placeholder 2"/>
          <p:cNvSpPr>
            <a:spLocks noGrp="1"/>
          </p:cNvSpPr>
          <p:nvPr>
            <p:ph idx="1"/>
          </p:nvPr>
        </p:nvSpPr>
        <p:spPr>
          <a:xfrm>
            <a:off x="228600" y="3733800"/>
            <a:ext cx="8686800" cy="533400"/>
          </a:xfrm>
        </p:spPr>
        <p:txBody>
          <a:bodyPr>
            <a:noAutofit/>
          </a:bodyPr>
          <a:lstStyle/>
          <a:p>
            <a:pPr algn="ctr">
              <a:buNone/>
            </a:pPr>
            <a:r>
              <a:rPr lang="en-US" sz="3000" dirty="0">
                <a:solidFill>
                  <a:schemeClr val="tx1"/>
                </a:solidFill>
                <a:latin typeface="Arial Narrow" pitchFamily="34" charset="0"/>
                <a:cs typeface="Times New Roman" pitchFamily="18" charset="0"/>
              </a:rPr>
              <a:t>John 11:1-44</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76200" y="1600200"/>
            <a:ext cx="8991600" cy="4495800"/>
          </a:xfrm>
          <a:prstGeom prst="ellipse">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1000" y="1600200"/>
            <a:ext cx="8382000" cy="449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3429000"/>
            <a:ext cx="9144000" cy="838200"/>
          </a:xfrm>
        </p:spPr>
        <p:txBody>
          <a:bodyPr>
            <a:noAutofit/>
          </a:bodyPr>
          <a:lstStyle/>
          <a:p>
            <a:pPr algn="ctr"/>
            <a:r>
              <a:rPr lang="en-US" sz="3500" b="1" dirty="0">
                <a:solidFill>
                  <a:srgbClr val="FF0000"/>
                </a:solidFill>
                <a:latin typeface="Cooper Std Black" pitchFamily="18" charset="0"/>
                <a:cs typeface="Times New Roman" pitchFamily="18" charset="0"/>
              </a:rPr>
              <a:t>WORD OF GOD FOR GUIDANCE</a:t>
            </a:r>
            <a:br>
              <a:rPr lang="en-US" sz="3500" b="1" dirty="0">
                <a:solidFill>
                  <a:srgbClr val="FF0000"/>
                </a:solidFill>
                <a:latin typeface="Cooper Std Black" pitchFamily="18" charset="0"/>
                <a:cs typeface="Times New Roman" pitchFamily="18" charset="0"/>
              </a:rPr>
            </a:br>
            <a:endParaRPr lang="en-US" sz="3500" b="1" dirty="0">
              <a:solidFill>
                <a:srgbClr val="FF0000"/>
              </a:solidFill>
              <a:latin typeface="Cooper Std Black" pitchFamily="18" charset="0"/>
              <a:cs typeface="Times New Roman" pitchFamily="18" charset="0"/>
            </a:endParaRPr>
          </a:p>
        </p:txBody>
      </p:sp>
      <p:sp>
        <p:nvSpPr>
          <p:cNvPr id="5" name="Content Placeholder 2"/>
          <p:cNvSpPr>
            <a:spLocks noGrp="1"/>
          </p:cNvSpPr>
          <p:nvPr>
            <p:ph idx="1"/>
          </p:nvPr>
        </p:nvSpPr>
        <p:spPr>
          <a:xfrm>
            <a:off x="685800" y="4114800"/>
            <a:ext cx="7696200" cy="914400"/>
          </a:xfrm>
        </p:spPr>
        <p:txBody>
          <a:bodyPr>
            <a:noAutofit/>
          </a:bodyPr>
          <a:lstStyle/>
          <a:p>
            <a:pPr algn="ctr">
              <a:buNone/>
            </a:pPr>
            <a:r>
              <a:rPr lang="en-US" sz="3000" dirty="0">
                <a:solidFill>
                  <a:schemeClr val="tx1"/>
                </a:solidFill>
                <a:latin typeface="Arial Narrow" pitchFamily="34" charset="0"/>
                <a:cs typeface="Times New Roman" pitchFamily="18" charset="0"/>
              </a:rPr>
              <a:t>"I am the resurrection and the life, those who believe </a:t>
            </a:r>
          </a:p>
          <a:p>
            <a:pPr algn="ctr">
              <a:buNone/>
            </a:pPr>
            <a:r>
              <a:rPr lang="en-US" sz="3000" dirty="0">
                <a:solidFill>
                  <a:schemeClr val="tx1"/>
                </a:solidFill>
                <a:latin typeface="Arial Narrow" pitchFamily="34" charset="0"/>
                <a:cs typeface="Times New Roman" pitchFamily="18" charset="0"/>
              </a:rPr>
              <a:t>in me, even though they die, will live" (Jn. 11:25)</a:t>
            </a:r>
          </a:p>
        </p:txBody>
      </p:sp>
      <p:pic>
        <p:nvPicPr>
          <p:cNvPr id="8" name="Picture 7" descr="Chapter1_1.jpg"/>
          <p:cNvPicPr>
            <a:picLocks noChangeAspect="1"/>
          </p:cNvPicPr>
          <p:nvPr/>
        </p:nvPicPr>
        <p:blipFill>
          <a:blip r:embed="rId2" cstate="print">
            <a:lum contrast="40000"/>
          </a:blip>
          <a:stretch>
            <a:fillRect/>
          </a:stretch>
        </p:blipFill>
        <p:spPr>
          <a:xfrm>
            <a:off x="2829479" y="685800"/>
            <a:ext cx="3571321" cy="2286000"/>
          </a:xfrm>
          <a:prstGeom prst="rect">
            <a:avLst/>
          </a:prstGeom>
          <a:ln w="28575">
            <a:solidFill>
              <a:srgbClr val="00B0F0"/>
            </a:solidFill>
          </a:ln>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2743200"/>
            <a:ext cx="8382000" cy="2362200"/>
          </a:xfrm>
          <a:prstGeom prst="rect">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2209800"/>
            <a:ext cx="8382000" cy="236220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209800"/>
            <a:ext cx="9144000" cy="838200"/>
          </a:xfrm>
        </p:spPr>
        <p:txBody>
          <a:bodyPr>
            <a:noAutofit/>
          </a:bodyPr>
          <a:lstStyle/>
          <a:p>
            <a:pPr algn="ctr"/>
            <a:r>
              <a:rPr lang="en-US" sz="3500" b="1" dirty="0">
                <a:solidFill>
                  <a:srgbClr val="00B0F0"/>
                </a:solidFill>
                <a:latin typeface="Cooper Std Black" pitchFamily="18" charset="0"/>
                <a:cs typeface="Times New Roman" pitchFamily="18" charset="0"/>
              </a:rPr>
              <a:t>LET US DO</a:t>
            </a:r>
            <a:r>
              <a:rPr lang="en-US" sz="3500" dirty="0">
                <a:solidFill>
                  <a:srgbClr val="00B0F0"/>
                </a:solidFill>
                <a:latin typeface="Cooper Std Black" pitchFamily="18" charset="0"/>
                <a:cs typeface="Times New Roman" pitchFamily="18" charset="0"/>
              </a:rPr>
              <a:t>:</a:t>
            </a:r>
          </a:p>
        </p:txBody>
      </p:sp>
      <p:sp>
        <p:nvSpPr>
          <p:cNvPr id="5" name="Content Placeholder 2"/>
          <p:cNvSpPr>
            <a:spLocks noGrp="1"/>
          </p:cNvSpPr>
          <p:nvPr>
            <p:ph idx="1"/>
          </p:nvPr>
        </p:nvSpPr>
        <p:spPr>
          <a:xfrm>
            <a:off x="533400" y="2895600"/>
            <a:ext cx="7696200" cy="914400"/>
          </a:xfrm>
        </p:spPr>
        <p:txBody>
          <a:bodyPr>
            <a:noAutofit/>
          </a:bodyPr>
          <a:lstStyle/>
          <a:p>
            <a:pPr algn="ctr">
              <a:buNone/>
            </a:pPr>
            <a:r>
              <a:rPr lang="en-US" sz="3000" dirty="0">
                <a:solidFill>
                  <a:schemeClr val="tx1"/>
                </a:solidFill>
                <a:latin typeface="Arial Narrow" pitchFamily="34" charset="0"/>
                <a:cs typeface="Times New Roman" pitchFamily="18" charset="0"/>
              </a:rPr>
              <a:t>Find out from the gospels the miracles done by Jesus. </a:t>
            </a:r>
          </a:p>
          <a:p>
            <a:pPr algn="ctr">
              <a:buNone/>
            </a:pPr>
            <a:r>
              <a:rPr lang="en-US" sz="3000" dirty="0">
                <a:solidFill>
                  <a:schemeClr val="tx1"/>
                </a:solidFill>
                <a:latin typeface="Arial Narrow" pitchFamily="34" charset="0"/>
                <a:cs typeface="Times New Roman" pitchFamily="18" charset="0"/>
              </a:rPr>
              <a:t>Write the names of five miracles in which people </a:t>
            </a:r>
          </a:p>
          <a:p>
            <a:pPr algn="ctr">
              <a:buNone/>
            </a:pPr>
            <a:r>
              <a:rPr lang="en-US" sz="3000" dirty="0">
                <a:solidFill>
                  <a:schemeClr val="tx1"/>
                </a:solidFill>
                <a:latin typeface="Arial Narrow" pitchFamily="34" charset="0"/>
                <a:cs typeface="Times New Roman" pitchFamily="18" charset="0"/>
              </a:rPr>
              <a:t>glorified the name of God.</a:t>
            </a:r>
            <a:endParaRPr lang="en-US" sz="3000" dirty="0">
              <a:solidFill>
                <a:schemeClr val="tx1"/>
              </a:solidFill>
              <a:latin typeface="Arial Narrow" pitchFamily="34" charset="0"/>
              <a:cs typeface="Times New Roman" pitchFamily="18"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52400" y="2667000"/>
            <a:ext cx="8763000" cy="2743200"/>
          </a:xfrm>
          <a:prstGeom prst="ellipse">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52400" y="2514600"/>
            <a:ext cx="8763000" cy="27432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667000"/>
            <a:ext cx="9144000" cy="990600"/>
          </a:xfrm>
        </p:spPr>
        <p:txBody>
          <a:bodyPr>
            <a:noAutofit/>
          </a:bodyPr>
          <a:lstStyle/>
          <a:p>
            <a:pPr algn="ctr"/>
            <a:r>
              <a:rPr lang="en-US" sz="3500" b="1" dirty="0">
                <a:solidFill>
                  <a:srgbClr val="FF00FF"/>
                </a:solidFill>
                <a:latin typeface="Cooper Std Black" pitchFamily="18" charset="0"/>
                <a:cs typeface="Times New Roman" pitchFamily="18" charset="0"/>
              </a:rPr>
              <a:t>MY DECISION</a:t>
            </a:r>
            <a:endParaRPr lang="en-US" sz="3500" dirty="0">
              <a:solidFill>
                <a:srgbClr val="FF00FF"/>
              </a:solidFill>
              <a:latin typeface="Cooper Std Black" pitchFamily="18" charset="0"/>
              <a:cs typeface="Times New Roman" pitchFamily="18" charset="0"/>
            </a:endParaRPr>
          </a:p>
        </p:txBody>
      </p:sp>
      <p:sp>
        <p:nvSpPr>
          <p:cNvPr id="5" name="Content Placeholder 2"/>
          <p:cNvSpPr>
            <a:spLocks noGrp="1"/>
          </p:cNvSpPr>
          <p:nvPr>
            <p:ph idx="1"/>
          </p:nvPr>
        </p:nvSpPr>
        <p:spPr>
          <a:xfrm>
            <a:off x="914400" y="3581400"/>
            <a:ext cx="7315200" cy="1295400"/>
          </a:xfrm>
        </p:spPr>
        <p:txBody>
          <a:bodyPr>
            <a:noAutofit/>
          </a:bodyPr>
          <a:lstStyle/>
          <a:p>
            <a:pPr marL="0" indent="0" algn="ctr">
              <a:buNone/>
            </a:pPr>
            <a:r>
              <a:rPr lang="en-US" sz="3000" dirty="0">
                <a:solidFill>
                  <a:schemeClr val="tx1"/>
                </a:solidFill>
                <a:latin typeface="Arial Narrow" pitchFamily="34" charset="0"/>
                <a:cs typeface="Times New Roman" pitchFamily="18" charset="0"/>
              </a:rPr>
              <a:t>I will try to see the providence of God in the</a:t>
            </a:r>
          </a:p>
          <a:p>
            <a:pPr marL="0" indent="0" algn="ctr">
              <a:buNone/>
            </a:pPr>
            <a:r>
              <a:rPr lang="en-US" sz="3000" dirty="0">
                <a:solidFill>
                  <a:schemeClr val="tx1"/>
                </a:solidFill>
                <a:latin typeface="Arial Narrow" pitchFamily="34" charset="0"/>
                <a:cs typeface="Times New Roman" pitchFamily="18" charset="0"/>
              </a:rPr>
              <a:t>victories and defeats of my daily life.</a:t>
            </a:r>
            <a:endParaRPr lang="en-US" sz="3000" dirty="0">
              <a:solidFill>
                <a:schemeClr val="tx1"/>
              </a:solidFill>
              <a:latin typeface="Arial Narrow" pitchFamily="34" charset="0"/>
              <a:cs typeface="Times New Roman" pitchFamily="18"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85800"/>
            <a:ext cx="91440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685800"/>
            <a:ext cx="9144000" cy="838200"/>
          </a:xfrm>
        </p:spPr>
        <p:txBody>
          <a:bodyPr>
            <a:normAutofit/>
          </a:bodyPr>
          <a:lstStyle/>
          <a:p>
            <a:pPr algn="ctr"/>
            <a:r>
              <a:rPr lang="en-US" sz="3000" b="1" dirty="0">
                <a:solidFill>
                  <a:srgbClr val="FF00FF"/>
                </a:solidFill>
                <a:latin typeface="Cooper Std Black" pitchFamily="18" charset="0"/>
                <a:cs typeface="Times New Roman" pitchFamily="18" charset="0"/>
              </a:rPr>
              <a:t>LET US Find out the answer</a:t>
            </a:r>
          </a:p>
        </p:txBody>
      </p:sp>
      <p:sp>
        <p:nvSpPr>
          <p:cNvPr id="5" name="Content Placeholder 2"/>
          <p:cNvSpPr>
            <a:spLocks noGrp="1"/>
          </p:cNvSpPr>
          <p:nvPr>
            <p:ph idx="1"/>
          </p:nvPr>
        </p:nvSpPr>
        <p:spPr>
          <a:xfrm>
            <a:off x="381000" y="1676400"/>
            <a:ext cx="8382000" cy="1447800"/>
          </a:xfrm>
        </p:spPr>
        <p:txBody>
          <a:bodyPr>
            <a:noAutofit/>
          </a:bodyPr>
          <a:lstStyle/>
          <a:p>
            <a:pPr marL="347663" indent="-347663" algn="just">
              <a:buNone/>
            </a:pPr>
            <a:r>
              <a:rPr lang="en-US" sz="2800" dirty="0">
                <a:solidFill>
                  <a:schemeClr val="tx1"/>
                </a:solidFill>
                <a:latin typeface="Arial Narrow" pitchFamily="34" charset="0"/>
                <a:cs typeface="Times New Roman" pitchFamily="18" charset="0"/>
              </a:rPr>
              <a:t>1. What is it that persuaded Jesus to work the miracle at Cana?</a:t>
            </a:r>
          </a:p>
          <a:p>
            <a:pPr marL="347663" indent="-347663" algn="just">
              <a:buNone/>
            </a:pPr>
            <a:r>
              <a:rPr lang="en-US" sz="2800" dirty="0">
                <a:solidFill>
                  <a:schemeClr val="tx1"/>
                </a:solidFill>
                <a:latin typeface="Arial Narrow" pitchFamily="34" charset="0"/>
                <a:cs typeface="Times New Roman" pitchFamily="18" charset="0"/>
              </a:rPr>
              <a:t>2. How did the disciples react when they saw Jesus calming the sea?</a:t>
            </a:r>
          </a:p>
          <a:p>
            <a:pPr marL="347663" indent="-347663" algn="just">
              <a:buNone/>
            </a:pPr>
            <a:r>
              <a:rPr lang="en-US" sz="2800" dirty="0">
                <a:solidFill>
                  <a:schemeClr val="tx1"/>
                </a:solidFill>
                <a:latin typeface="Arial Narrow" pitchFamily="34" charset="0"/>
                <a:cs typeface="Times New Roman" pitchFamily="18" charset="0"/>
              </a:rPr>
              <a:t>3. What was the Word uttered by Jesus while healing the paralyzed man at </a:t>
            </a:r>
            <a:r>
              <a:rPr lang="en-US" sz="2800" dirty="0" err="1">
                <a:solidFill>
                  <a:schemeClr val="tx1"/>
                </a:solidFill>
                <a:latin typeface="Arial Narrow" pitchFamily="34" charset="0"/>
                <a:cs typeface="Times New Roman" pitchFamily="18" charset="0"/>
              </a:rPr>
              <a:t>Bethzaida</a:t>
            </a:r>
            <a:r>
              <a:rPr lang="en-US" sz="2800" dirty="0">
                <a:solidFill>
                  <a:schemeClr val="tx1"/>
                </a:solidFill>
                <a:latin typeface="Arial Narrow" pitchFamily="34" charset="0"/>
                <a:cs typeface="Times New Roman" pitchFamily="18" charset="0"/>
              </a:rPr>
              <a:t>?</a:t>
            </a:r>
          </a:p>
          <a:p>
            <a:pPr marL="347663" indent="-347663" algn="just">
              <a:buNone/>
            </a:pPr>
            <a:r>
              <a:rPr lang="en-US" sz="2800" dirty="0">
                <a:solidFill>
                  <a:schemeClr val="tx1"/>
                </a:solidFill>
                <a:latin typeface="Arial Narrow" pitchFamily="34" charset="0"/>
                <a:cs typeface="Times New Roman" pitchFamily="18" charset="0"/>
              </a:rPr>
              <a:t>4. Why did Jesus delay to go to Bethany even after knowing that Lazarus was seriously sick?</a:t>
            </a:r>
          </a:p>
          <a:p>
            <a:pPr marL="347663" indent="-347663" algn="just">
              <a:buNone/>
            </a:pPr>
            <a:r>
              <a:rPr lang="en-US" sz="2800" dirty="0">
                <a:solidFill>
                  <a:schemeClr val="tx1"/>
                </a:solidFill>
                <a:latin typeface="Arial Narrow" pitchFamily="34" charset="0"/>
                <a:cs typeface="Times New Roman" pitchFamily="18" charset="0"/>
              </a:rPr>
              <a:t>5. </a:t>
            </a:r>
            <a:r>
              <a:rPr lang="en-US" sz="2800">
                <a:solidFill>
                  <a:schemeClr val="tx1"/>
                </a:solidFill>
                <a:latin typeface="Arial Narrow" pitchFamily="34" charset="0"/>
                <a:cs typeface="Times New Roman" pitchFamily="18" charset="0"/>
              </a:rPr>
              <a:t>What </a:t>
            </a:r>
            <a:r>
              <a:rPr lang="en-US" sz="2800" dirty="0">
                <a:solidFill>
                  <a:schemeClr val="tx1"/>
                </a:solidFill>
                <a:latin typeface="Arial Narrow" pitchFamily="34" charset="0"/>
                <a:cs typeface="Times New Roman" pitchFamily="18" charset="0"/>
              </a:rPr>
              <a:t>was the Word Jesus uttered to Martha, </a:t>
            </a:r>
            <a:r>
              <a:rPr lang="en-US" sz="2800">
                <a:solidFill>
                  <a:schemeClr val="tx1"/>
                </a:solidFill>
                <a:latin typeface="Arial Narrow" pitchFamily="34" charset="0"/>
                <a:cs typeface="Times New Roman" pitchFamily="18" charset="0"/>
              </a:rPr>
              <a:t>revealing </a:t>
            </a:r>
            <a:r>
              <a:rPr lang="en-US" sz="2800">
                <a:solidFill>
                  <a:schemeClr val="tx1"/>
                </a:solidFill>
                <a:latin typeface="Arial Narrow" pitchFamily="34" charset="0"/>
                <a:cs typeface="Times New Roman" pitchFamily="18" charset="0"/>
              </a:rPr>
              <a:t> himself</a:t>
            </a:r>
            <a:r>
              <a:rPr lang="en-US" sz="2800" dirty="0">
                <a:solidFill>
                  <a:schemeClr val="tx1"/>
                </a:solidFill>
                <a:latin typeface="Arial Narrow" pitchFamily="34" charset="0"/>
                <a:cs typeface="Times New Roman" pitchFamily="18" charset="0"/>
              </a:rPr>
              <a:t>, before    raising Lazarus from the dead? </a:t>
            </a:r>
            <a:endParaRPr lang="en-US" sz="2800" dirty="0">
              <a:solidFill>
                <a:schemeClr val="tx1"/>
              </a:solidFill>
              <a:latin typeface="Arial Narrow" pitchFamily="34" charset="0"/>
              <a:cs typeface="Times New Roman" pitchFamily="18" charset="0"/>
            </a:endParaRPr>
          </a:p>
        </p:txBody>
      </p:sp>
      <p:grpSp>
        <p:nvGrpSpPr>
          <p:cNvPr id="2" name="Group 8"/>
          <p:cNvGrpSpPr/>
          <p:nvPr/>
        </p:nvGrpSpPr>
        <p:grpSpPr>
          <a:xfrm>
            <a:off x="0" y="1447800"/>
            <a:ext cx="9144000" cy="76200"/>
            <a:chOff x="0" y="1981200"/>
            <a:chExt cx="9144000" cy="76200"/>
          </a:xfrm>
        </p:grpSpPr>
        <p:sp>
          <p:nvSpPr>
            <p:cNvPr id="7" name="Rectangle 6"/>
            <p:cNvSpPr/>
            <p:nvPr/>
          </p:nvSpPr>
          <p:spPr>
            <a:xfrm>
              <a:off x="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800000">
              <a:off x="457200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9"/>
          <p:cNvGrpSpPr/>
          <p:nvPr/>
        </p:nvGrpSpPr>
        <p:grpSpPr>
          <a:xfrm>
            <a:off x="0" y="6096000"/>
            <a:ext cx="9144000" cy="76200"/>
            <a:chOff x="0" y="1981200"/>
            <a:chExt cx="9144000" cy="76200"/>
          </a:xfrm>
        </p:grpSpPr>
        <p:sp>
          <p:nvSpPr>
            <p:cNvPr id="11" name="Rectangle 10"/>
            <p:cNvSpPr/>
            <p:nvPr/>
          </p:nvSpPr>
          <p:spPr>
            <a:xfrm>
              <a:off x="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0800000">
              <a:off x="457200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p:cTn id="3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6" name="Picture 4" descr="C:\Users\user\Desktop\vadafone\G_Multi01.gif"/>
          <p:cNvPicPr>
            <a:picLocks noChangeAspect="1" noChangeArrowheads="1" noCrop="1"/>
          </p:cNvPicPr>
          <p:nvPr/>
        </p:nvPicPr>
        <p:blipFill>
          <a:blip r:embed="rId2" cstate="print"/>
          <a:srcRect/>
          <a:stretch>
            <a:fillRect/>
          </a:stretch>
        </p:blipFill>
        <p:spPr bwMode="auto">
          <a:xfrm>
            <a:off x="1828800" y="1600200"/>
            <a:ext cx="5410200" cy="3657600"/>
          </a:xfrm>
          <a:prstGeom prst="rect">
            <a:avLst/>
          </a:prstGeom>
          <a:noFill/>
        </p:spPr>
      </p:pic>
      <p:pic>
        <p:nvPicPr>
          <p:cNvPr id="9" name="Picture 2" descr="C:\Users\user\Desktop\SMCC PHOTO\Candle-06-june.gif"/>
          <p:cNvPicPr>
            <a:picLocks noChangeAspect="1" noChangeArrowheads="1" noCrop="1"/>
          </p:cNvPicPr>
          <p:nvPr/>
        </p:nvPicPr>
        <p:blipFill>
          <a:blip r:embed="rId3" cstate="print"/>
          <a:srcRect/>
          <a:stretch>
            <a:fillRect/>
          </a:stretch>
        </p:blipFill>
        <p:spPr bwMode="auto">
          <a:xfrm>
            <a:off x="3810000" y="1357544"/>
            <a:ext cx="1524000" cy="2071456"/>
          </a:xfrm>
          <a:prstGeom prst="rect">
            <a:avLst/>
          </a:prstGeom>
          <a:noFill/>
        </p:spPr>
      </p:pic>
      <p:sp>
        <p:nvSpPr>
          <p:cNvPr id="5" name="Rectangle 4"/>
          <p:cNvSpPr/>
          <p:nvPr/>
        </p:nvSpPr>
        <p:spPr>
          <a:xfrm>
            <a:off x="914400" y="4343400"/>
            <a:ext cx="7315200" cy="124649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Thank </a:t>
            </a:r>
            <a:r>
              <a:rPr lang="en-US" sz="7500" b="1"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you</a:t>
            </a:r>
            <a:endPar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endParaRPr>
          </a:p>
        </p:txBody>
      </p:sp>
      <p:pic>
        <p:nvPicPr>
          <p:cNvPr id="14" name="Picture 8" descr="mobile 032"/>
          <p:cNvPicPr>
            <a:picLocks noChangeAspect="1" noChangeArrowheads="1" noCrop="1"/>
          </p:cNvPicPr>
          <p:nvPr/>
        </p:nvPicPr>
        <p:blipFill>
          <a:blip r:embed="rId4" cstate="print"/>
          <a:srcRect/>
          <a:stretch>
            <a:fillRect/>
          </a:stretch>
        </p:blipFill>
        <p:spPr bwMode="auto">
          <a:xfrm rot="19266774">
            <a:off x="3962138" y="3504262"/>
            <a:ext cx="1257057" cy="928432"/>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par>
                                <p:cTn id="11" presetID="1" presetClass="path" presetSubtype="0" accel="50000" decel="50000" fill="hold" nodeType="withEffect">
                                  <p:stCondLst>
                                    <p:cond delay="0"/>
                                  </p:stCondLst>
                                  <p:childTnLst>
                                    <p:animMotion origin="layout" path="M 0 0  C 0.069 0  0.125 0.07467  0.125 0.16667  C 0.125 0.25867  0.069 0.33333  0 0.33333  C -0.069 0.33333  -0.125 0.25867  -0.125 0.16667  C -0.125 0.07467  -0.069 0  0 0  Z" pathEditMode="relative" ptsTypes="">
                                      <p:cBhvr>
                                        <p:cTn id="12" dur="2000" fill="hold"/>
                                        <p:tgtEl>
                                          <p:spTgt spid="14"/>
                                        </p:tgtEl>
                                        <p:attrNameLst>
                                          <p:attrName>ppt_x</p:attrName>
                                          <p:attrName>ppt_y</p:attrName>
                                        </p:attrNameLst>
                                      </p:cBhvr>
                                    </p:animMotion>
                                  </p:childTnLst>
                                </p:cTn>
                              </p:par>
                            </p:childTnLst>
                          </p:cTn>
                        </p:par>
                        <p:par>
                          <p:cTn id="13" fill="hold">
                            <p:stCondLst>
                              <p:cond delay="2000"/>
                            </p:stCondLst>
                            <p:childTnLst>
                              <p:par>
                                <p:cTn id="14" presetID="26" presetClass="emph" presetSubtype="0" fill="hold" grpId="1" nodeType="afterEffect">
                                  <p:stCondLst>
                                    <p:cond delay="0"/>
                                  </p:stCondLst>
                                  <p:iterate type="lt">
                                    <p:tmPct val="0"/>
                                  </p:iterate>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533400"/>
            <a:ext cx="8229600" cy="1631216"/>
          </a:xfrm>
          <a:prstGeom prst="rect">
            <a:avLst/>
          </a:prstGeom>
          <a:noFill/>
        </p:spPr>
        <p:txBody>
          <a:bodyPr wrap="square" rtlCol="0">
            <a:spAutoFit/>
          </a:bodyPr>
          <a:lstStyle/>
          <a:p>
            <a:pPr algn="ctr"/>
            <a:r>
              <a:rPr lang="en-US" sz="3000" b="1" dirty="0">
                <a:latin typeface="Cooper Std Black" pitchFamily="18" charset="0"/>
                <a:cs typeface="Times New Roman" pitchFamily="18" charset="0"/>
              </a:rPr>
              <a:t>LESSON 5</a:t>
            </a:r>
          </a:p>
          <a:p>
            <a:pPr algn="ctr"/>
            <a:r>
              <a:rPr lang="en-US" sz="3500" b="1" dirty="0">
                <a:solidFill>
                  <a:srgbClr val="FF0000"/>
                </a:solidFill>
                <a:latin typeface="Cooper Std Black" pitchFamily="18" charset="0"/>
                <a:cs typeface="Times New Roman" pitchFamily="18" charset="0"/>
              </a:rPr>
              <a:t>JESUS WHO REVEALED </a:t>
            </a:r>
            <a:r>
              <a:rPr lang="en-US" sz="3500" b="1" dirty="0">
                <a:solidFill>
                  <a:srgbClr val="FF0000"/>
                </a:solidFill>
                <a:latin typeface="Cooper Std Black" pitchFamily="18" charset="0"/>
                <a:cs typeface="Times New Roman" pitchFamily="18" charset="0"/>
              </a:rPr>
              <a:t>THE GLORY </a:t>
            </a:r>
            <a:r>
              <a:rPr lang="en-US" sz="3500" b="1" dirty="0">
                <a:solidFill>
                  <a:srgbClr val="FF0000"/>
                </a:solidFill>
                <a:latin typeface="Cooper Std Black" pitchFamily="18" charset="0"/>
                <a:cs typeface="Times New Roman" pitchFamily="18" charset="0"/>
              </a:rPr>
              <a:t>OF GOD</a:t>
            </a:r>
            <a:endParaRPr lang="en-US" sz="3500" b="1" dirty="0">
              <a:latin typeface="Cooper Std Black" pitchFamily="18" charset="0"/>
              <a:cs typeface="Times New Roman" pitchFamily="18" charset="0"/>
            </a:endParaRPr>
          </a:p>
        </p:txBody>
      </p:sp>
      <p:pic>
        <p:nvPicPr>
          <p:cNvPr id="1026" name="Picture 2" descr="I:\ClASS 6\LESSON 4\IMAGE\1.jpg"/>
          <p:cNvPicPr>
            <a:picLocks noChangeAspect="1" noChangeArrowheads="1"/>
          </p:cNvPicPr>
          <p:nvPr/>
        </p:nvPicPr>
        <p:blipFill>
          <a:blip r:embed="rId2" cstate="print"/>
          <a:srcRect/>
          <a:stretch>
            <a:fillRect/>
          </a:stretch>
        </p:blipFill>
        <p:spPr bwMode="auto">
          <a:xfrm>
            <a:off x="1295400" y="2188845"/>
            <a:ext cx="6553200" cy="4669155"/>
          </a:xfrm>
          <a:prstGeom prst="rect">
            <a:avLst/>
          </a:prstGeom>
          <a:noFill/>
        </p:spPr>
      </p:pic>
    </p:spTree>
    <p:extLst>
      <p:ext uri="{BB962C8B-B14F-4D97-AF65-F5344CB8AC3E}">
        <p14:creationId xmlns="" xmlns:p14="http://schemas.microsoft.com/office/powerpoint/2010/main" val="3886861740"/>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351979"/>
            <a:ext cx="8686800" cy="3000821"/>
          </a:xfrm>
          <a:prstGeom prst="rect">
            <a:avLst/>
          </a:prstGeom>
          <a:noFill/>
        </p:spPr>
        <p:txBody>
          <a:bodyPr wrap="square" rtlCol="0">
            <a:spAutoFit/>
          </a:bodyPr>
          <a:lstStyle/>
          <a:p>
            <a:pPr algn="just"/>
            <a:r>
              <a:rPr lang="en-US" sz="2100" dirty="0">
                <a:latin typeface="Arial Narrow" pitchFamily="34" charset="0"/>
                <a:cs typeface="Times New Roman" pitchFamily="18" charset="0"/>
              </a:rPr>
              <a:t>	There was a wedding at Cana in Galilee, and Mary, the mother of Jesus was there.  Jesus and his disciples had also been invited to the wedding.  During the festivities there was panic among the family members. The reason was that they had run out of wine.  Wine is an important drink at a Jewish wedding and not to have enough of it is a matter of shame.  Realizing the predicament of the people, Mary went to Jesus and said, </a:t>
            </a:r>
            <a:r>
              <a:rPr lang="en-US" sz="2100" dirty="0">
                <a:solidFill>
                  <a:srgbClr val="00B0F0"/>
                </a:solidFill>
                <a:latin typeface="Arial Narrow" pitchFamily="34" charset="0"/>
                <a:cs typeface="Times New Roman" pitchFamily="18" charset="0"/>
              </a:rPr>
              <a:t>“They have no wine”. </a:t>
            </a:r>
            <a:r>
              <a:rPr lang="en-US" sz="2100" dirty="0">
                <a:latin typeface="Arial Narrow" pitchFamily="34" charset="0"/>
                <a:cs typeface="Times New Roman" pitchFamily="18" charset="0"/>
              </a:rPr>
              <a:t>And Jesus said to her, </a:t>
            </a:r>
            <a:r>
              <a:rPr lang="en-US" sz="2100" dirty="0">
                <a:solidFill>
                  <a:srgbClr val="FF00FF"/>
                </a:solidFill>
                <a:latin typeface="Arial Narrow" pitchFamily="34" charset="0"/>
                <a:cs typeface="Times New Roman" pitchFamily="18" charset="0"/>
              </a:rPr>
              <a:t>“Woman, what concern is that for you and me?  My hour has not yet come”.</a:t>
            </a:r>
            <a:r>
              <a:rPr lang="en-US" sz="2100" dirty="0">
                <a:latin typeface="Arial Narrow" pitchFamily="34" charset="0"/>
                <a:cs typeface="Times New Roman" pitchFamily="18" charset="0"/>
              </a:rPr>
              <a:t>  However, with absolute trust in the Son of God, Mary said to the attendants, </a:t>
            </a:r>
            <a:r>
              <a:rPr lang="en-US" sz="2100" dirty="0">
                <a:solidFill>
                  <a:srgbClr val="00B0F0"/>
                </a:solidFill>
                <a:latin typeface="Arial Narrow" pitchFamily="34" charset="0"/>
                <a:cs typeface="Times New Roman" pitchFamily="18" charset="0"/>
              </a:rPr>
              <a:t>“Do whatever he tells you”. </a:t>
            </a:r>
            <a:r>
              <a:rPr lang="en-US" sz="2100" dirty="0">
                <a:latin typeface="Arial Narrow" pitchFamily="34" charset="0"/>
                <a:cs typeface="Times New Roman" pitchFamily="18" charset="0"/>
              </a:rPr>
              <a:t>Out of respect for his mother's wish Jesus performed a miracle. </a:t>
            </a:r>
          </a:p>
        </p:txBody>
      </p:sp>
      <p:pic>
        <p:nvPicPr>
          <p:cNvPr id="10" name="Picture 2" descr="D:\web photo\class6\img_0423_trim.jpg"/>
          <p:cNvPicPr>
            <a:picLocks noChangeAspect="1" noChangeArrowheads="1"/>
          </p:cNvPicPr>
          <p:nvPr/>
        </p:nvPicPr>
        <p:blipFill>
          <a:blip r:embed="rId2" cstate="print"/>
          <a:srcRect l="6034" t="8750" r="5871" b="6254"/>
          <a:stretch>
            <a:fillRect/>
          </a:stretch>
        </p:blipFill>
        <p:spPr bwMode="auto">
          <a:xfrm>
            <a:off x="914400" y="3450920"/>
            <a:ext cx="7315200" cy="3407080"/>
          </a:xfrm>
          <a:prstGeom prst="rect">
            <a:avLst/>
          </a:prstGeom>
          <a:noFill/>
        </p:spPr>
      </p:pic>
    </p:spTree>
    <p:extLst>
      <p:ext uri="{BB962C8B-B14F-4D97-AF65-F5344CB8AC3E}">
        <p14:creationId xmlns="" xmlns:p14="http://schemas.microsoft.com/office/powerpoint/2010/main"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411301"/>
            <a:ext cx="8686800" cy="1938992"/>
          </a:xfrm>
          <a:prstGeom prst="rect">
            <a:avLst/>
          </a:prstGeom>
          <a:noFill/>
        </p:spPr>
        <p:txBody>
          <a:bodyPr wrap="square" rtlCol="0">
            <a:spAutoFit/>
          </a:bodyPr>
          <a:lstStyle/>
          <a:p>
            <a:pPr algn="just"/>
            <a:r>
              <a:rPr lang="en-US" sz="2000" dirty="0">
                <a:latin typeface="Arial Narrow" pitchFamily="34" charset="0"/>
                <a:cs typeface="Times New Roman" pitchFamily="18" charset="0"/>
              </a:rPr>
              <a:t>	Now standing there were six stone water jars for the Jewish rite of purification, each holding twenty or thirty gallons.  Jesus said to them</a:t>
            </a:r>
            <a:r>
              <a:rPr lang="en-US" sz="2000" dirty="0">
                <a:solidFill>
                  <a:srgbClr val="FF00FF"/>
                </a:solidFill>
                <a:latin typeface="Arial Narrow" pitchFamily="34" charset="0"/>
                <a:cs typeface="Times New Roman" pitchFamily="18" charset="0"/>
              </a:rPr>
              <a:t>, “Fill the jars with water.”</a:t>
            </a:r>
            <a:r>
              <a:rPr lang="en-US" sz="2000" dirty="0">
                <a:latin typeface="Arial Narrow" pitchFamily="34" charset="0"/>
                <a:cs typeface="Times New Roman" pitchFamily="18" charset="0"/>
              </a:rPr>
              <a:t>  And they filled them up to the brim.  Jesus asked them to take some of it to the steward and when they did so it had become wine of superior quality and tasted so.  This miracle was the beginning of the signs he performed to reveal his glory, and his disciples believed in him. (Jn. 2: 1- 11).</a:t>
            </a:r>
          </a:p>
        </p:txBody>
      </p:sp>
      <p:pic>
        <p:nvPicPr>
          <p:cNvPr id="4" name="Picture 2" descr="D:\web photo\class6\wedding_at_cana.jpg"/>
          <p:cNvPicPr>
            <a:picLocks noChangeAspect="1" noChangeArrowheads="1"/>
          </p:cNvPicPr>
          <p:nvPr/>
        </p:nvPicPr>
        <p:blipFill>
          <a:blip r:embed="rId2" cstate="print"/>
          <a:srcRect/>
          <a:stretch>
            <a:fillRect/>
          </a:stretch>
        </p:blipFill>
        <p:spPr bwMode="auto">
          <a:xfrm>
            <a:off x="914400" y="2514601"/>
            <a:ext cx="7315200" cy="4343400"/>
          </a:xfrm>
          <a:prstGeom prst="rect">
            <a:avLst/>
          </a:prstGeom>
          <a:noFill/>
        </p:spPr>
      </p:pic>
    </p:spTree>
    <p:extLst>
      <p:ext uri="{BB962C8B-B14F-4D97-AF65-F5344CB8AC3E}">
        <p14:creationId xmlns="" xmlns:p14="http://schemas.microsoft.com/office/powerpoint/2010/main"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228600" y="1307842"/>
            <a:ext cx="5029200" cy="5016758"/>
          </a:xfrm>
          <a:prstGeom prst="rect">
            <a:avLst/>
          </a:prstGeom>
          <a:noFill/>
        </p:spPr>
        <p:txBody>
          <a:bodyPr wrap="square" rtlCol="0">
            <a:spAutoFit/>
          </a:bodyPr>
          <a:lstStyle/>
          <a:p>
            <a:pPr algn="just"/>
            <a:r>
              <a:rPr lang="en-US" sz="2000" dirty="0">
                <a:latin typeface="Arial Narrow" pitchFamily="34" charset="0"/>
                <a:cs typeface="Times New Roman" pitchFamily="18" charset="0"/>
              </a:rPr>
              <a:t>	On another occasion Jesus was crossing the lake of Galilee in a boat along with His disciples.  A great storm arose, and the waves beat into the boat, so that the boat was already being swamped.  But he was in the stern, asleep on a cushion; and they woke him up and said to him, </a:t>
            </a:r>
            <a:r>
              <a:rPr lang="en-US" sz="2000" dirty="0">
                <a:solidFill>
                  <a:srgbClr val="00B0F0"/>
                </a:solidFill>
                <a:latin typeface="Arial Narrow" pitchFamily="34" charset="0"/>
                <a:cs typeface="Times New Roman" pitchFamily="18" charset="0"/>
              </a:rPr>
              <a:t>“Teacher, do you not care that we are perishing?” </a:t>
            </a:r>
            <a:r>
              <a:rPr lang="en-US" sz="2000" dirty="0">
                <a:latin typeface="Arial Narrow" pitchFamily="34" charset="0"/>
                <a:cs typeface="Times New Roman" pitchFamily="18" charset="0"/>
              </a:rPr>
              <a:t>He woke up and rebuked the wind, and said to the sea, </a:t>
            </a:r>
            <a:r>
              <a:rPr lang="en-US" sz="2000" dirty="0">
                <a:solidFill>
                  <a:srgbClr val="FF00FF"/>
                </a:solidFill>
                <a:latin typeface="Arial Narrow" pitchFamily="34" charset="0"/>
                <a:cs typeface="Times New Roman" pitchFamily="18" charset="0"/>
              </a:rPr>
              <a:t>“Peace, be still!” </a:t>
            </a:r>
            <a:r>
              <a:rPr lang="en-US" sz="2000" dirty="0">
                <a:latin typeface="Arial Narrow" pitchFamily="34" charset="0"/>
                <a:cs typeface="Times New Roman" pitchFamily="18" charset="0"/>
              </a:rPr>
              <a:t>Then the wind ceased, and there was dead calm.  He said to them</a:t>
            </a:r>
            <a:r>
              <a:rPr lang="en-US" sz="2000" dirty="0">
                <a:solidFill>
                  <a:srgbClr val="FF00FF"/>
                </a:solidFill>
                <a:latin typeface="Arial Narrow" pitchFamily="34" charset="0"/>
                <a:cs typeface="Times New Roman" pitchFamily="18" charset="0"/>
              </a:rPr>
              <a:t>, “Why are you afraid?  Have you still no faith?”  </a:t>
            </a:r>
            <a:r>
              <a:rPr lang="en-US" sz="2000" dirty="0">
                <a:solidFill>
                  <a:srgbClr val="00B0F0"/>
                </a:solidFill>
                <a:latin typeface="Arial Narrow" pitchFamily="34" charset="0"/>
                <a:cs typeface="Times New Roman" pitchFamily="18" charset="0"/>
              </a:rPr>
              <a:t>And they were filled with great awe and said to one another, “Who is this, that even the wind and the sea obey him?” (Mk. 4: 35- 41).  We learn from this miracle that no matter what  hardship we face in the voyage of life, we shall be all right as long as Jesus is with us. </a:t>
            </a:r>
            <a:endParaRPr lang="en-US" sz="3000" dirty="0">
              <a:solidFill>
                <a:srgbClr val="00B0F0"/>
              </a:solidFill>
              <a:latin typeface="Arial Narrow" pitchFamily="34" charset="0"/>
              <a:cs typeface="Times New Roman" pitchFamily="18" charset="0"/>
            </a:endParaRPr>
          </a:p>
        </p:txBody>
      </p:sp>
      <p:pic>
        <p:nvPicPr>
          <p:cNvPr id="4" name="Picture 3" descr="tchg-pix.nfo-o-152.jpg"/>
          <p:cNvPicPr>
            <a:picLocks noChangeAspect="1"/>
          </p:cNvPicPr>
          <p:nvPr/>
        </p:nvPicPr>
        <p:blipFill>
          <a:blip r:embed="rId2" cstate="print">
            <a:lum bright="25000" contrast="22000"/>
          </a:blip>
          <a:stretch>
            <a:fillRect/>
          </a:stretch>
        </p:blipFill>
        <p:spPr>
          <a:xfrm>
            <a:off x="5446356" y="1447800"/>
            <a:ext cx="3697644" cy="4724400"/>
          </a:xfrm>
          <a:prstGeom prst="rect">
            <a:avLst/>
          </a:prstGeom>
          <a:ln>
            <a:noFill/>
          </a:ln>
          <a:effectLst/>
        </p:spPr>
      </p:pic>
      <p:sp>
        <p:nvSpPr>
          <p:cNvPr id="5" name="TextBox 4"/>
          <p:cNvSpPr txBox="1"/>
          <p:nvPr/>
        </p:nvSpPr>
        <p:spPr>
          <a:xfrm>
            <a:off x="0" y="359658"/>
            <a:ext cx="9144000" cy="630942"/>
          </a:xfrm>
          <a:prstGeom prst="rect">
            <a:avLst/>
          </a:prstGeom>
          <a:noFill/>
        </p:spPr>
        <p:txBody>
          <a:bodyPr wrap="square" rtlCol="0">
            <a:spAutoFit/>
          </a:bodyPr>
          <a:lstStyle/>
          <a:p>
            <a:pPr algn="ctr"/>
            <a:r>
              <a:rPr lang="en-US" sz="3500" b="1" dirty="0">
                <a:solidFill>
                  <a:srgbClr val="FF0000"/>
                </a:solidFill>
                <a:latin typeface="Cooper Std Black" pitchFamily="18" charset="0"/>
                <a:ea typeface="Tahoma" pitchFamily="34" charset="0"/>
                <a:cs typeface="Times New Roman" pitchFamily="18" charset="0"/>
              </a:rPr>
              <a:t>JESUS CALMS THE STORM</a:t>
            </a:r>
            <a:endParaRPr lang="en-US" sz="3500" b="1" dirty="0">
              <a:solidFill>
                <a:srgbClr val="FF0000"/>
              </a:solidFill>
              <a:latin typeface="Cooper Std Black" pitchFamily="18" charset="0"/>
              <a:ea typeface="Tahoma" pitchFamily="34" charset="0"/>
              <a:cs typeface="Times New Roman" pitchFamily="18" charset="0"/>
            </a:endParaRPr>
          </a:p>
        </p:txBody>
      </p:sp>
    </p:spTree>
    <p:extLst>
      <p:ext uri="{BB962C8B-B14F-4D97-AF65-F5344CB8AC3E}">
        <p14:creationId xmlns="" xmlns:p14="http://schemas.microsoft.com/office/powerpoint/2010/main"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990600"/>
            <a:ext cx="8839200" cy="2862322"/>
          </a:xfrm>
          <a:prstGeom prst="rect">
            <a:avLst/>
          </a:prstGeom>
          <a:noFill/>
        </p:spPr>
        <p:txBody>
          <a:bodyPr wrap="square" rtlCol="0">
            <a:spAutoFit/>
          </a:bodyPr>
          <a:lstStyle/>
          <a:p>
            <a:pPr algn="just"/>
            <a:r>
              <a:rPr lang="en-US" sz="2000" dirty="0">
                <a:latin typeface="Arial Narrow" pitchFamily="34" charset="0"/>
                <a:cs typeface="Times New Roman" pitchFamily="18" charset="0"/>
              </a:rPr>
              <a:t>	Once Jesus went up to Jerusalem for a festival of the Jews.  Now in Jerusalem, by the sheep gate there is a pool, called in Hebrew </a:t>
            </a:r>
            <a:r>
              <a:rPr lang="en-US" sz="2000" dirty="0" err="1">
                <a:latin typeface="Arial Narrow" pitchFamily="34" charset="0"/>
                <a:cs typeface="Times New Roman" pitchFamily="18" charset="0"/>
              </a:rPr>
              <a:t>Bethzatha</a:t>
            </a:r>
            <a:r>
              <a:rPr lang="en-US" sz="2000" dirty="0">
                <a:latin typeface="Arial Narrow" pitchFamily="34" charset="0"/>
                <a:cs typeface="Times New Roman" pitchFamily="18" charset="0"/>
              </a:rPr>
              <a:t>, which has five porches.  In these lay many invalids - blind, lame and paralyzed.  There was a man who had been ill for thirty eight years.  When Jesus saw him lying there and knew that he had been there a long time, he said to him, </a:t>
            </a:r>
            <a:r>
              <a:rPr lang="en-US" sz="2000" dirty="0">
                <a:solidFill>
                  <a:srgbClr val="FF00FF"/>
                </a:solidFill>
                <a:latin typeface="Arial Narrow" pitchFamily="34" charset="0"/>
                <a:cs typeface="Times New Roman" pitchFamily="18" charset="0"/>
              </a:rPr>
              <a:t>“Do you want to be made well?”</a:t>
            </a:r>
            <a:r>
              <a:rPr lang="en-US" sz="2000" dirty="0">
                <a:latin typeface="Arial Narrow" pitchFamily="34" charset="0"/>
                <a:cs typeface="Times New Roman" pitchFamily="18" charset="0"/>
              </a:rPr>
              <a:t>  The sick man answered him, </a:t>
            </a:r>
            <a:r>
              <a:rPr lang="en-US" sz="2000" dirty="0">
                <a:solidFill>
                  <a:srgbClr val="00B0F0"/>
                </a:solidFill>
                <a:latin typeface="Arial Narrow" pitchFamily="34" charset="0"/>
                <a:cs typeface="Times New Roman" pitchFamily="18" charset="0"/>
              </a:rPr>
              <a:t>“Sir, I have no one to put me into the pool when the water is stirred up; and while I am making my way some one else steps down ahead of me.”</a:t>
            </a:r>
            <a:r>
              <a:rPr lang="en-US" sz="2000" dirty="0">
                <a:latin typeface="Arial Narrow" pitchFamily="34" charset="0"/>
                <a:cs typeface="Times New Roman" pitchFamily="18" charset="0"/>
              </a:rPr>
              <a:t> Jesus said to him</a:t>
            </a:r>
            <a:r>
              <a:rPr lang="en-US" sz="2000" dirty="0">
                <a:solidFill>
                  <a:srgbClr val="FF00FF"/>
                </a:solidFill>
                <a:latin typeface="Arial Narrow" pitchFamily="34" charset="0"/>
                <a:cs typeface="Times New Roman" pitchFamily="18" charset="0"/>
              </a:rPr>
              <a:t>, “Stand up, take your mat and walk.” </a:t>
            </a:r>
            <a:r>
              <a:rPr lang="en-US" sz="2000" dirty="0">
                <a:latin typeface="Arial Narrow" pitchFamily="34" charset="0"/>
                <a:cs typeface="Times New Roman" pitchFamily="18" charset="0"/>
              </a:rPr>
              <a:t> At once the man was made well and he took up his mat and began to walk (Jn. 5: 1- 15).  Through this miracle Jesus reveals his glory as the Son of God.</a:t>
            </a:r>
          </a:p>
        </p:txBody>
      </p:sp>
      <p:pic>
        <p:nvPicPr>
          <p:cNvPr id="5" name="Picture 4" descr="Jesus healing_3.jpg"/>
          <p:cNvPicPr>
            <a:picLocks noChangeAspect="1"/>
          </p:cNvPicPr>
          <p:nvPr/>
        </p:nvPicPr>
        <p:blipFill>
          <a:blip r:embed="rId2" cstate="print"/>
          <a:srcRect b="7843"/>
          <a:stretch>
            <a:fillRect/>
          </a:stretch>
        </p:blipFill>
        <p:spPr>
          <a:xfrm>
            <a:off x="2362200" y="3934264"/>
            <a:ext cx="4419600" cy="2923736"/>
          </a:xfrm>
          <a:prstGeom prst="rect">
            <a:avLst/>
          </a:prstGeom>
        </p:spPr>
      </p:pic>
      <p:sp>
        <p:nvSpPr>
          <p:cNvPr id="6" name="TextBox 5"/>
          <p:cNvSpPr txBox="1"/>
          <p:nvPr/>
        </p:nvSpPr>
        <p:spPr>
          <a:xfrm>
            <a:off x="0" y="207258"/>
            <a:ext cx="9144000" cy="630942"/>
          </a:xfrm>
          <a:prstGeom prst="rect">
            <a:avLst/>
          </a:prstGeom>
          <a:noFill/>
        </p:spPr>
        <p:txBody>
          <a:bodyPr wrap="square" rtlCol="0">
            <a:spAutoFit/>
          </a:bodyPr>
          <a:lstStyle/>
          <a:p>
            <a:pPr algn="ctr"/>
            <a:r>
              <a:rPr lang="en-US" sz="3500" b="1" dirty="0">
                <a:solidFill>
                  <a:srgbClr val="FF0000"/>
                </a:solidFill>
                <a:latin typeface="Cooper Std Black" pitchFamily="18" charset="0"/>
                <a:ea typeface="Tahoma" pitchFamily="34" charset="0"/>
                <a:cs typeface="Times New Roman" pitchFamily="18" charset="0"/>
              </a:rPr>
              <a:t>HEALING AT BETHZATHA</a:t>
            </a:r>
            <a:endParaRPr lang="en-US" sz="3500" b="1" dirty="0">
              <a:solidFill>
                <a:srgbClr val="FF0000"/>
              </a:solidFill>
              <a:latin typeface="Cooper Std Black" pitchFamily="18" charset="0"/>
              <a:ea typeface="Tahoma" pitchFamily="34" charset="0"/>
              <a:cs typeface="Times New Roman" pitchFamily="18" charset="0"/>
            </a:endParaRPr>
          </a:p>
        </p:txBody>
      </p:sp>
    </p:spTree>
    <p:extLst>
      <p:ext uri="{BB962C8B-B14F-4D97-AF65-F5344CB8AC3E}">
        <p14:creationId xmlns="" xmlns:p14="http://schemas.microsoft.com/office/powerpoint/2010/main"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1029831"/>
            <a:ext cx="8686800" cy="1938992"/>
          </a:xfrm>
          <a:prstGeom prst="rect">
            <a:avLst/>
          </a:prstGeom>
          <a:noFill/>
        </p:spPr>
        <p:txBody>
          <a:bodyPr wrap="square" rtlCol="0">
            <a:spAutoFit/>
          </a:bodyPr>
          <a:lstStyle/>
          <a:p>
            <a:pPr algn="just"/>
            <a:r>
              <a:rPr lang="en-US" sz="2000" dirty="0">
                <a:latin typeface="Arial Narrow" pitchFamily="34" charset="0"/>
                <a:cs typeface="Times New Roman" pitchFamily="18" charset="0"/>
              </a:rPr>
              <a:t>	Another </a:t>
            </a:r>
            <a:r>
              <a:rPr lang="en-US" sz="2000" dirty="0">
                <a:latin typeface="Arial Narrow" pitchFamily="34" charset="0"/>
                <a:cs typeface="Times New Roman" pitchFamily="18" charset="0"/>
              </a:rPr>
              <a:t>incident that reveals the divine glory of Jesus is when Jesus raises to life Lazarus who was dead.  Lazarus, the brother of Martha and Mary, was a close friend of Jesus.  He fell ill and his condition was very serious. So his sisters sent word to Jesus informing him of the condition. However it was only after two more days that Jesus decided to travel to Bethany to visit them.  </a:t>
            </a:r>
            <a:r>
              <a:rPr lang="en-US" sz="2000" dirty="0">
                <a:solidFill>
                  <a:srgbClr val="FF00FF"/>
                </a:solidFill>
                <a:latin typeface="Arial Narrow" pitchFamily="34" charset="0"/>
                <a:cs typeface="Times New Roman" pitchFamily="18" charset="0"/>
              </a:rPr>
              <a:t>For he knew that this illness was for the glory of God and for the son of God to be glorified through it.  </a:t>
            </a:r>
            <a:endParaRPr lang="en-US" sz="3000" dirty="0">
              <a:solidFill>
                <a:srgbClr val="FF00FF"/>
              </a:solidFill>
              <a:latin typeface="Arial Narrow" pitchFamily="34" charset="0"/>
              <a:cs typeface="Times New Roman" pitchFamily="18" charset="0"/>
            </a:endParaRPr>
          </a:p>
        </p:txBody>
      </p:sp>
      <p:pic>
        <p:nvPicPr>
          <p:cNvPr id="4" name="Picture 2" descr="D:\web photo\lession 9\2\www-St-Takla-org___Miracles-of-Jesus-34.jpg"/>
          <p:cNvPicPr>
            <a:picLocks noChangeAspect="1" noChangeArrowheads="1"/>
          </p:cNvPicPr>
          <p:nvPr/>
        </p:nvPicPr>
        <p:blipFill>
          <a:blip r:embed="rId2" cstate="print"/>
          <a:srcRect l="5556" b="5556"/>
          <a:stretch>
            <a:fillRect/>
          </a:stretch>
        </p:blipFill>
        <p:spPr bwMode="auto">
          <a:xfrm>
            <a:off x="2057400" y="3086100"/>
            <a:ext cx="5029200" cy="3771900"/>
          </a:xfrm>
          <a:prstGeom prst="rect">
            <a:avLst/>
          </a:prstGeom>
          <a:noFill/>
        </p:spPr>
      </p:pic>
      <p:sp>
        <p:nvSpPr>
          <p:cNvPr id="6" name="TextBox 5"/>
          <p:cNvSpPr txBox="1"/>
          <p:nvPr/>
        </p:nvSpPr>
        <p:spPr>
          <a:xfrm>
            <a:off x="0" y="207258"/>
            <a:ext cx="9144000" cy="630942"/>
          </a:xfrm>
          <a:prstGeom prst="rect">
            <a:avLst/>
          </a:prstGeom>
          <a:noFill/>
        </p:spPr>
        <p:txBody>
          <a:bodyPr wrap="square" rtlCol="0">
            <a:spAutoFit/>
          </a:bodyPr>
          <a:lstStyle/>
          <a:p>
            <a:pPr algn="ctr"/>
            <a:r>
              <a:rPr lang="en-US" sz="3500" b="1" dirty="0">
                <a:solidFill>
                  <a:srgbClr val="FF0000"/>
                </a:solidFill>
                <a:latin typeface="Cooper Std Black" pitchFamily="18" charset="0"/>
                <a:ea typeface="Tahoma" pitchFamily="34" charset="0"/>
                <a:cs typeface="Times New Roman" pitchFamily="18" charset="0"/>
              </a:rPr>
              <a:t>LAZARUS RAISED TO </a:t>
            </a:r>
            <a:r>
              <a:rPr lang="en-US" sz="3500" b="1" dirty="0">
                <a:solidFill>
                  <a:srgbClr val="FF0000"/>
                </a:solidFill>
                <a:latin typeface="Cooper Std Black" pitchFamily="18" charset="0"/>
                <a:ea typeface="Tahoma" pitchFamily="34" charset="0"/>
                <a:cs typeface="Times New Roman" pitchFamily="18" charset="0"/>
              </a:rPr>
              <a:t>LIFE</a:t>
            </a:r>
            <a:endParaRPr lang="en-US" sz="3500" b="1" dirty="0">
              <a:solidFill>
                <a:srgbClr val="FF0000"/>
              </a:solidFill>
              <a:latin typeface="Cooper Std Black" pitchFamily="18" charset="0"/>
              <a:ea typeface="Tahoma" pitchFamily="34" charset="0"/>
              <a:cs typeface="Times New Roman" pitchFamily="18" charset="0"/>
            </a:endParaRPr>
          </a:p>
        </p:txBody>
      </p:sp>
    </p:spTree>
    <p:extLst>
      <p:ext uri="{BB962C8B-B14F-4D97-AF65-F5344CB8AC3E}">
        <p14:creationId xmlns="" xmlns:p14="http://schemas.microsoft.com/office/powerpoint/2010/main"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411301"/>
            <a:ext cx="8686800" cy="2862322"/>
          </a:xfrm>
          <a:prstGeom prst="rect">
            <a:avLst/>
          </a:prstGeom>
          <a:noFill/>
        </p:spPr>
        <p:txBody>
          <a:bodyPr wrap="square" rtlCol="0">
            <a:spAutoFit/>
          </a:bodyPr>
          <a:lstStyle/>
          <a:p>
            <a:pPr algn="just"/>
            <a:r>
              <a:rPr lang="en-US" sz="2000" dirty="0">
                <a:latin typeface="Arial Narrow" pitchFamily="34" charset="0"/>
                <a:cs typeface="Times New Roman" pitchFamily="18" charset="0"/>
              </a:rPr>
              <a:t>	Jesus and the disciples reached Bethany on the fourth day after the death of Lazarus.  As soon as she saw Jesus, Martha ran up to him and said, </a:t>
            </a:r>
            <a:r>
              <a:rPr lang="en-US" sz="2000" dirty="0">
                <a:solidFill>
                  <a:srgbClr val="00B0F0"/>
                </a:solidFill>
                <a:latin typeface="Arial Narrow" pitchFamily="34" charset="0"/>
                <a:cs typeface="Times New Roman" pitchFamily="18" charset="0"/>
              </a:rPr>
              <a:t>“Lord, if you had been here, my brother would not have died.  But even now I know that God will give you whatever you ask Him.” </a:t>
            </a:r>
            <a:r>
              <a:rPr lang="en-US" sz="2000" dirty="0">
                <a:latin typeface="Arial Narrow" pitchFamily="34" charset="0"/>
                <a:cs typeface="Times New Roman" pitchFamily="18" charset="0"/>
              </a:rPr>
              <a:t>Jesus said to her, </a:t>
            </a:r>
            <a:r>
              <a:rPr lang="en-US" sz="2000" dirty="0">
                <a:solidFill>
                  <a:srgbClr val="FF00FF"/>
                </a:solidFill>
                <a:latin typeface="Arial Narrow" pitchFamily="34" charset="0"/>
                <a:cs typeface="Times New Roman" pitchFamily="18" charset="0"/>
              </a:rPr>
              <a:t>“Your brother will rise again.” </a:t>
            </a:r>
            <a:r>
              <a:rPr lang="en-US" sz="2000" dirty="0">
                <a:latin typeface="Arial Narrow" pitchFamily="34" charset="0"/>
                <a:cs typeface="Times New Roman" pitchFamily="18" charset="0"/>
              </a:rPr>
              <a:t> But Martha thought that Jesus was talking of the resurrection on the last day.  So Jesus said to reassure her, </a:t>
            </a:r>
            <a:r>
              <a:rPr lang="en-US" sz="2000" dirty="0">
                <a:solidFill>
                  <a:srgbClr val="FF00FF"/>
                </a:solidFill>
                <a:latin typeface="Arial Narrow" pitchFamily="34" charset="0"/>
                <a:cs typeface="Times New Roman" pitchFamily="18" charset="0"/>
              </a:rPr>
              <a:t>“I am the resurrection and the life.  Those who believe in me, even though they die, will live.  And every one who lives and believes in me will never die. Do you believe this?” </a:t>
            </a:r>
            <a:r>
              <a:rPr lang="en-US" sz="2000" dirty="0">
                <a:latin typeface="Arial Narrow" pitchFamily="34" charset="0"/>
                <a:cs typeface="Times New Roman" pitchFamily="18" charset="0"/>
              </a:rPr>
              <a:t>And Martha proclaimed her faith saying, “Yes Lord I believe that you are the Messiah, the Son of God, the one coming into the world.” </a:t>
            </a:r>
            <a:endParaRPr lang="en-US" sz="3000" dirty="0">
              <a:latin typeface="Arial Narrow" pitchFamily="34" charset="0"/>
              <a:cs typeface="Times New Roman" pitchFamily="18" charset="0"/>
            </a:endParaRPr>
          </a:p>
        </p:txBody>
      </p:sp>
      <p:pic>
        <p:nvPicPr>
          <p:cNvPr id="4" name="Picture 2" descr="D:\web photo\lession 9\2\www-St-Takla-org___Miracles-of-Jesus-34.jpg"/>
          <p:cNvPicPr>
            <a:picLocks noChangeAspect="1" noChangeArrowheads="1"/>
          </p:cNvPicPr>
          <p:nvPr/>
        </p:nvPicPr>
        <p:blipFill>
          <a:blip r:embed="rId2" cstate="print"/>
          <a:srcRect l="5556" b="5556"/>
          <a:stretch>
            <a:fillRect/>
          </a:stretch>
        </p:blipFill>
        <p:spPr bwMode="auto">
          <a:xfrm>
            <a:off x="2286000" y="3429000"/>
            <a:ext cx="4572000" cy="3429000"/>
          </a:xfrm>
          <a:prstGeom prst="rect">
            <a:avLst/>
          </a:prstGeom>
          <a:noFill/>
        </p:spPr>
      </p:pic>
    </p:spTree>
    <p:extLst>
      <p:ext uri="{BB962C8B-B14F-4D97-AF65-F5344CB8AC3E}">
        <p14:creationId xmlns="" xmlns:p14="http://schemas.microsoft.com/office/powerpoint/2010/main"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3306901"/>
            <a:ext cx="8686800" cy="3170099"/>
          </a:xfrm>
          <a:prstGeom prst="rect">
            <a:avLst/>
          </a:prstGeom>
          <a:noFill/>
        </p:spPr>
        <p:txBody>
          <a:bodyPr wrap="square" rtlCol="0">
            <a:spAutoFit/>
          </a:bodyPr>
          <a:lstStyle/>
          <a:p>
            <a:pPr algn="just"/>
            <a:r>
              <a:rPr lang="en-US" sz="2000" dirty="0">
                <a:latin typeface="Arial Narrow" pitchFamily="34" charset="0"/>
                <a:cs typeface="Times New Roman" pitchFamily="18" charset="0"/>
              </a:rPr>
              <a:t>	Jesus came to the tomb.  He asked that the stone  be removed from the mouth of the cave that served as the tomb.  Trying to stop him, Mary said, </a:t>
            </a:r>
            <a:r>
              <a:rPr lang="en-US" sz="2000" dirty="0">
                <a:solidFill>
                  <a:srgbClr val="00B0F0"/>
                </a:solidFill>
                <a:latin typeface="Arial Narrow" pitchFamily="34" charset="0"/>
                <a:cs typeface="Times New Roman" pitchFamily="18" charset="0"/>
              </a:rPr>
              <a:t>“Lord already there must be a stench because he has been dead four days.” </a:t>
            </a:r>
            <a:r>
              <a:rPr lang="en-US" sz="2000" dirty="0">
                <a:latin typeface="Arial Narrow" pitchFamily="34" charset="0"/>
                <a:cs typeface="Times New Roman" pitchFamily="18" charset="0"/>
              </a:rPr>
              <a:t>Jesus said to her, </a:t>
            </a:r>
            <a:r>
              <a:rPr lang="en-US" sz="2000" dirty="0">
                <a:solidFill>
                  <a:srgbClr val="FF00FF"/>
                </a:solidFill>
                <a:latin typeface="Arial Narrow" pitchFamily="34" charset="0"/>
                <a:cs typeface="Times New Roman" pitchFamily="18" charset="0"/>
              </a:rPr>
              <a:t>“Did I not tell you that if you believe, you will see the glory of God?”</a:t>
            </a:r>
            <a:r>
              <a:rPr lang="en-US" sz="2000" dirty="0">
                <a:latin typeface="Arial Narrow" pitchFamily="34" charset="0"/>
                <a:cs typeface="Times New Roman" pitchFamily="18" charset="0"/>
              </a:rPr>
              <a:t> So they took away the stone. Jesus raised his eyes and after praying to his Father said in a loud voice, </a:t>
            </a:r>
            <a:r>
              <a:rPr lang="en-US" sz="2000" dirty="0">
                <a:solidFill>
                  <a:srgbClr val="FF00FF"/>
                </a:solidFill>
                <a:latin typeface="Arial Narrow" pitchFamily="34" charset="0"/>
                <a:cs typeface="Times New Roman" pitchFamily="18" charset="0"/>
              </a:rPr>
              <a:t>“Lazarus, come out!”  </a:t>
            </a:r>
            <a:r>
              <a:rPr lang="en-US" sz="2000" dirty="0">
                <a:latin typeface="Arial Narrow" pitchFamily="34" charset="0"/>
                <a:cs typeface="Times New Roman" pitchFamily="18" charset="0"/>
              </a:rPr>
              <a:t>Then Lazarus came out alive.  Many among the Jews believed in Jesus (Jn. 11: 1- 44).</a:t>
            </a:r>
          </a:p>
          <a:p>
            <a:pPr algn="just"/>
            <a:endParaRPr lang="en-US" sz="2000" dirty="0">
              <a:latin typeface="Arial Narrow" pitchFamily="34" charset="0"/>
              <a:cs typeface="Times New Roman" pitchFamily="18" charset="0"/>
            </a:endParaRPr>
          </a:p>
          <a:p>
            <a:pPr algn="just"/>
            <a:r>
              <a:rPr lang="en-US" sz="2000" dirty="0">
                <a:latin typeface="Arial Narrow" pitchFamily="34" charset="0"/>
                <a:cs typeface="Times New Roman" pitchFamily="18" charset="0"/>
              </a:rPr>
              <a:t>	Through all these miracles Jesus was manifesting the divine glory in him.  Like the people who believed in him seeing his miracles, let us also believe in him and proclaim his glory. </a:t>
            </a:r>
            <a:endParaRPr lang="en-US" sz="3000" dirty="0">
              <a:latin typeface="Arial Narrow" pitchFamily="34" charset="0"/>
              <a:cs typeface="Times New Roman" pitchFamily="18" charset="0"/>
            </a:endParaRPr>
          </a:p>
        </p:txBody>
      </p:sp>
      <p:pic>
        <p:nvPicPr>
          <p:cNvPr id="5" name="Picture 2" descr="C:\Users\user\Desktop\jesus-christ-raising-lazarus.jpg"/>
          <p:cNvPicPr>
            <a:picLocks noChangeAspect="1" noChangeArrowheads="1"/>
          </p:cNvPicPr>
          <p:nvPr/>
        </p:nvPicPr>
        <p:blipFill>
          <a:blip r:embed="rId2" cstate="print"/>
          <a:srcRect b="19512"/>
          <a:stretch>
            <a:fillRect/>
          </a:stretch>
        </p:blipFill>
        <p:spPr bwMode="auto">
          <a:xfrm>
            <a:off x="1447800" y="0"/>
            <a:ext cx="6193684" cy="3200400"/>
          </a:xfrm>
          <a:prstGeom prst="rect">
            <a:avLst/>
          </a:prstGeom>
          <a:noFill/>
        </p:spPr>
      </p:pic>
    </p:spTree>
    <p:extLst>
      <p:ext uri="{BB962C8B-B14F-4D97-AF65-F5344CB8AC3E}">
        <p14:creationId xmlns="" xmlns:p14="http://schemas.microsoft.com/office/powerpoint/2010/main"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956</TotalTime>
  <Words>264</Words>
  <Application>Microsoft Office PowerPoint</Application>
  <PresentationFormat>On-screen Show (4:3)</PresentationFormat>
  <Paragraphs>40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Trek</vt:lpstr>
      <vt:lpstr>CATECHETICAL TEXTBOOK SERIES OF THE SYRO - MALABAR CHURCH</vt:lpstr>
      <vt:lpstr>Slide 2</vt:lpstr>
      <vt:lpstr>Slide 3</vt:lpstr>
      <vt:lpstr>Slide 4</vt:lpstr>
      <vt:lpstr>Slide 5</vt:lpstr>
      <vt:lpstr>Slide 6</vt:lpstr>
      <vt:lpstr>Slide 7</vt:lpstr>
      <vt:lpstr>Slide 8</vt:lpstr>
      <vt:lpstr>Slide 9</vt:lpstr>
      <vt:lpstr>Let us pray</vt:lpstr>
      <vt:lpstr>Read the word of god: </vt:lpstr>
      <vt:lpstr>WORD OF GOD FOR GUIDANCE </vt:lpstr>
      <vt:lpstr>LET US DO:</vt:lpstr>
      <vt:lpstr>MY DECISION</vt:lpstr>
      <vt:lpstr>LET US Find out the answer</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Jobin</dc:creator>
  <cp:lastModifiedBy>Administrator</cp:lastModifiedBy>
  <cp:revision>173</cp:revision>
  <dcterms:created xsi:type="dcterms:W3CDTF">2006-08-16T00:00:00Z</dcterms:created>
  <dcterms:modified xsi:type="dcterms:W3CDTF">2015-09-28T09:22:47Z</dcterms:modified>
</cp:coreProperties>
</file>